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lice" panose="020B0604020202020204" charset="-52"/>
      <p:regular r:id="rId11"/>
    </p:embeddedFont>
    <p:embeddedFont>
      <p:font typeface="Alice Bold" panose="020B0604020202020204" charset="-52"/>
      <p:regular r:id="rId12"/>
    </p:embeddedFont>
    <p:embeddedFont>
      <p:font typeface="Canva Sans" panose="020B0604020202020204" charset="0"/>
      <p:regular r:id="rId13"/>
    </p:embeddedFont>
    <p:embeddedFont>
      <p:font typeface="Inter" panose="020B0604020202020204" charset="0"/>
      <p:regular r:id="rId14"/>
    </p:embeddedFont>
    <p:embeddedFont>
      <p:font typeface="Montserrat" panose="00000500000000000000" pitchFamily="2" charset="-52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536" y="4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9412263" cy="8229600"/>
            <a:chOff x="0" y="0"/>
            <a:chExt cx="2478950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78950" cy="2167467"/>
            </a:xfrm>
            <a:custGeom>
              <a:avLst/>
              <a:gdLst/>
              <a:ahLst/>
              <a:cxnLst/>
              <a:rect l="l" t="t" r="r" b="b"/>
              <a:pathLst>
                <a:path w="2478950" h="2167467">
                  <a:moveTo>
                    <a:pt x="41127" y="0"/>
                  </a:moveTo>
                  <a:lnTo>
                    <a:pt x="2437823" y="0"/>
                  </a:lnTo>
                  <a:cubicBezTo>
                    <a:pt x="2448731" y="0"/>
                    <a:pt x="2459191" y="4333"/>
                    <a:pt x="2466904" y="12046"/>
                  </a:cubicBezTo>
                  <a:cubicBezTo>
                    <a:pt x="2474617" y="19759"/>
                    <a:pt x="2478950" y="30219"/>
                    <a:pt x="2478950" y="41127"/>
                  </a:cubicBezTo>
                  <a:lnTo>
                    <a:pt x="2478950" y="2126340"/>
                  </a:lnTo>
                  <a:cubicBezTo>
                    <a:pt x="2478950" y="2137247"/>
                    <a:pt x="2474617" y="2147708"/>
                    <a:pt x="2466904" y="2155421"/>
                  </a:cubicBezTo>
                  <a:cubicBezTo>
                    <a:pt x="2459191" y="2163134"/>
                    <a:pt x="2448731" y="2167467"/>
                    <a:pt x="2437823" y="2167467"/>
                  </a:cubicBezTo>
                  <a:lnTo>
                    <a:pt x="41127" y="2167467"/>
                  </a:lnTo>
                  <a:cubicBezTo>
                    <a:pt x="30219" y="2167467"/>
                    <a:pt x="19759" y="2163134"/>
                    <a:pt x="12046" y="2155421"/>
                  </a:cubicBezTo>
                  <a:cubicBezTo>
                    <a:pt x="4333" y="2147708"/>
                    <a:pt x="0" y="2137247"/>
                    <a:pt x="0" y="2126340"/>
                  </a:cubicBezTo>
                  <a:lnTo>
                    <a:pt x="0" y="41127"/>
                  </a:lnTo>
                  <a:cubicBezTo>
                    <a:pt x="0" y="30219"/>
                    <a:pt x="4333" y="19759"/>
                    <a:pt x="12046" y="12046"/>
                  </a:cubicBezTo>
                  <a:cubicBezTo>
                    <a:pt x="19759" y="4333"/>
                    <a:pt x="30219" y="0"/>
                    <a:pt x="41127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78950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660038" y="1028700"/>
            <a:ext cx="6471373" cy="8229600"/>
            <a:chOff x="0" y="0"/>
            <a:chExt cx="1002585" cy="127498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02585" cy="1274980"/>
            </a:xfrm>
            <a:custGeom>
              <a:avLst/>
              <a:gdLst/>
              <a:ahLst/>
              <a:cxnLst/>
              <a:rect l="l" t="t" r="r" b="b"/>
              <a:pathLst>
                <a:path w="1002585" h="1274980">
                  <a:moveTo>
                    <a:pt x="59817" y="0"/>
                  </a:moveTo>
                  <a:lnTo>
                    <a:pt x="942768" y="0"/>
                  </a:lnTo>
                  <a:cubicBezTo>
                    <a:pt x="958633" y="0"/>
                    <a:pt x="973847" y="6302"/>
                    <a:pt x="985065" y="17520"/>
                  </a:cubicBezTo>
                  <a:cubicBezTo>
                    <a:pt x="996283" y="28738"/>
                    <a:pt x="1002585" y="43952"/>
                    <a:pt x="1002585" y="59817"/>
                  </a:cubicBezTo>
                  <a:lnTo>
                    <a:pt x="1002585" y="1215164"/>
                  </a:lnTo>
                  <a:cubicBezTo>
                    <a:pt x="1002585" y="1248200"/>
                    <a:pt x="975804" y="1274980"/>
                    <a:pt x="942768" y="1274980"/>
                  </a:cubicBezTo>
                  <a:lnTo>
                    <a:pt x="59817" y="1274980"/>
                  </a:lnTo>
                  <a:cubicBezTo>
                    <a:pt x="26781" y="1274980"/>
                    <a:pt x="0" y="1248200"/>
                    <a:pt x="0" y="1215164"/>
                  </a:cubicBezTo>
                  <a:lnTo>
                    <a:pt x="0" y="59817"/>
                  </a:lnTo>
                  <a:cubicBezTo>
                    <a:pt x="0" y="26781"/>
                    <a:pt x="26781" y="0"/>
                    <a:pt x="59817" y="0"/>
                  </a:cubicBezTo>
                  <a:close/>
                </a:path>
              </a:pathLst>
            </a:custGeom>
            <a:blipFill>
              <a:blip r:embed="rId2"/>
              <a:stretch>
                <a:fillRect l="-72270" r="-74660"/>
              </a:stretch>
            </a:blipFill>
            <a:ln w="1905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1845264" y="1631849"/>
            <a:ext cx="3767286" cy="977732"/>
            <a:chOff x="0" y="0"/>
            <a:chExt cx="992207" cy="25751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2207" cy="257510"/>
            </a:xfrm>
            <a:custGeom>
              <a:avLst/>
              <a:gdLst/>
              <a:ahLst/>
              <a:cxnLst/>
              <a:rect l="l" t="t" r="r" b="b"/>
              <a:pathLst>
                <a:path w="992207" h="257510">
                  <a:moveTo>
                    <a:pt x="59596" y="0"/>
                  </a:moveTo>
                  <a:lnTo>
                    <a:pt x="932611" y="0"/>
                  </a:lnTo>
                  <a:cubicBezTo>
                    <a:pt x="948417" y="0"/>
                    <a:pt x="963575" y="6279"/>
                    <a:pt x="974752" y="17455"/>
                  </a:cubicBezTo>
                  <a:cubicBezTo>
                    <a:pt x="985928" y="28632"/>
                    <a:pt x="992207" y="43790"/>
                    <a:pt x="992207" y="59596"/>
                  </a:cubicBezTo>
                  <a:lnTo>
                    <a:pt x="992207" y="197914"/>
                  </a:lnTo>
                  <a:cubicBezTo>
                    <a:pt x="992207" y="213720"/>
                    <a:pt x="985928" y="228878"/>
                    <a:pt x="974752" y="240054"/>
                  </a:cubicBezTo>
                  <a:cubicBezTo>
                    <a:pt x="963575" y="251231"/>
                    <a:pt x="948417" y="257510"/>
                    <a:pt x="932611" y="257510"/>
                  </a:cubicBezTo>
                  <a:lnTo>
                    <a:pt x="59596" y="257510"/>
                  </a:lnTo>
                  <a:cubicBezTo>
                    <a:pt x="26682" y="257510"/>
                    <a:pt x="0" y="230828"/>
                    <a:pt x="0" y="197914"/>
                  </a:cubicBezTo>
                  <a:lnTo>
                    <a:pt x="0" y="59596"/>
                  </a:lnTo>
                  <a:cubicBezTo>
                    <a:pt x="0" y="43790"/>
                    <a:pt x="6279" y="28632"/>
                    <a:pt x="17455" y="17455"/>
                  </a:cubicBezTo>
                  <a:cubicBezTo>
                    <a:pt x="28632" y="6279"/>
                    <a:pt x="43790" y="0"/>
                    <a:pt x="59596" y="0"/>
                  </a:cubicBezTo>
                  <a:close/>
                </a:path>
              </a:pathLst>
            </a:custGeom>
            <a:solidFill>
              <a:srgbClr val="E7E7E7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92207" cy="2956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857114" y="1631849"/>
            <a:ext cx="3767286" cy="977732"/>
            <a:chOff x="0" y="0"/>
            <a:chExt cx="992207" cy="25751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92207" cy="257510"/>
            </a:xfrm>
            <a:custGeom>
              <a:avLst/>
              <a:gdLst/>
              <a:ahLst/>
              <a:cxnLst/>
              <a:rect l="l" t="t" r="r" b="b"/>
              <a:pathLst>
                <a:path w="992207" h="257510">
                  <a:moveTo>
                    <a:pt x="59596" y="0"/>
                  </a:moveTo>
                  <a:lnTo>
                    <a:pt x="932611" y="0"/>
                  </a:lnTo>
                  <a:cubicBezTo>
                    <a:pt x="948417" y="0"/>
                    <a:pt x="963575" y="6279"/>
                    <a:pt x="974752" y="17455"/>
                  </a:cubicBezTo>
                  <a:cubicBezTo>
                    <a:pt x="985928" y="28632"/>
                    <a:pt x="992207" y="43790"/>
                    <a:pt x="992207" y="59596"/>
                  </a:cubicBezTo>
                  <a:lnTo>
                    <a:pt x="992207" y="197914"/>
                  </a:lnTo>
                  <a:cubicBezTo>
                    <a:pt x="992207" y="213720"/>
                    <a:pt x="985928" y="228878"/>
                    <a:pt x="974752" y="240054"/>
                  </a:cubicBezTo>
                  <a:cubicBezTo>
                    <a:pt x="963575" y="251231"/>
                    <a:pt x="948417" y="257510"/>
                    <a:pt x="932611" y="257510"/>
                  </a:cubicBezTo>
                  <a:lnTo>
                    <a:pt x="59596" y="257510"/>
                  </a:lnTo>
                  <a:cubicBezTo>
                    <a:pt x="26682" y="257510"/>
                    <a:pt x="0" y="230828"/>
                    <a:pt x="0" y="197914"/>
                  </a:cubicBezTo>
                  <a:lnTo>
                    <a:pt x="0" y="59596"/>
                  </a:lnTo>
                  <a:cubicBezTo>
                    <a:pt x="0" y="43790"/>
                    <a:pt x="6279" y="28632"/>
                    <a:pt x="17455" y="17455"/>
                  </a:cubicBezTo>
                  <a:cubicBezTo>
                    <a:pt x="28632" y="6279"/>
                    <a:pt x="43790" y="0"/>
                    <a:pt x="59596" y="0"/>
                  </a:cubicBezTo>
                  <a:close/>
                </a:path>
              </a:pathLst>
            </a:custGeom>
            <a:solidFill>
              <a:srgbClr val="E7E7E7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992207" cy="2956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38876" y="1742890"/>
            <a:ext cx="2377436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spc="-103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Жураев Ф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35507" y="4200709"/>
            <a:ext cx="8243214" cy="1462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842"/>
              </a:lnSpc>
            </a:pPr>
            <a:r>
              <a:rPr lang="en-US" sz="13482" spc="-43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РЕШЕНИЕ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45264" y="5929415"/>
            <a:ext cx="8601555" cy="643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79"/>
              </a:lnSpc>
            </a:pPr>
            <a:r>
              <a:rPr lang="en-US" sz="5999" spc="-19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В ПРОМЫШЛЕННОСТИ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248101" y="1742890"/>
            <a:ext cx="2782685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spc="-103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8-21 ТМ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9445647" cy="8229600"/>
            <a:chOff x="0" y="0"/>
            <a:chExt cx="2487742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87742" cy="2167467"/>
            </a:xfrm>
            <a:custGeom>
              <a:avLst/>
              <a:gdLst/>
              <a:ahLst/>
              <a:cxnLst/>
              <a:rect l="l" t="t" r="r" b="b"/>
              <a:pathLst>
                <a:path w="2487742" h="2167467">
                  <a:moveTo>
                    <a:pt x="40981" y="0"/>
                  </a:moveTo>
                  <a:lnTo>
                    <a:pt x="2446761" y="0"/>
                  </a:lnTo>
                  <a:cubicBezTo>
                    <a:pt x="2457630" y="0"/>
                    <a:pt x="2468054" y="4318"/>
                    <a:pt x="2475739" y="12003"/>
                  </a:cubicBezTo>
                  <a:cubicBezTo>
                    <a:pt x="2483425" y="19689"/>
                    <a:pt x="2487742" y="30112"/>
                    <a:pt x="2487742" y="40981"/>
                  </a:cubicBezTo>
                  <a:lnTo>
                    <a:pt x="2487742" y="2126485"/>
                  </a:lnTo>
                  <a:cubicBezTo>
                    <a:pt x="2487742" y="2149119"/>
                    <a:pt x="2469394" y="2167467"/>
                    <a:pt x="2446761" y="2167467"/>
                  </a:cubicBezTo>
                  <a:lnTo>
                    <a:pt x="40981" y="2167467"/>
                  </a:lnTo>
                  <a:cubicBezTo>
                    <a:pt x="30112" y="2167467"/>
                    <a:pt x="19689" y="2163149"/>
                    <a:pt x="12003" y="2155464"/>
                  </a:cubicBezTo>
                  <a:cubicBezTo>
                    <a:pt x="4318" y="2147778"/>
                    <a:pt x="0" y="2137354"/>
                    <a:pt x="0" y="2126485"/>
                  </a:cubicBezTo>
                  <a:lnTo>
                    <a:pt x="0" y="40981"/>
                  </a:lnTo>
                  <a:cubicBezTo>
                    <a:pt x="0" y="30112"/>
                    <a:pt x="4318" y="19689"/>
                    <a:pt x="12003" y="12003"/>
                  </a:cubicBezTo>
                  <a:cubicBezTo>
                    <a:pt x="19689" y="4318"/>
                    <a:pt x="30112" y="0"/>
                    <a:pt x="40981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87742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660038" y="4429264"/>
            <a:ext cx="6599262" cy="4829036"/>
            <a:chOff x="0" y="0"/>
            <a:chExt cx="1022398" cy="7481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22398" cy="748144"/>
            </a:xfrm>
            <a:custGeom>
              <a:avLst/>
              <a:gdLst/>
              <a:ahLst/>
              <a:cxnLst/>
              <a:rect l="l" t="t" r="r" b="b"/>
              <a:pathLst>
                <a:path w="1022398" h="748144">
                  <a:moveTo>
                    <a:pt x="58657" y="0"/>
                  </a:moveTo>
                  <a:lnTo>
                    <a:pt x="963741" y="0"/>
                  </a:lnTo>
                  <a:cubicBezTo>
                    <a:pt x="979298" y="0"/>
                    <a:pt x="994218" y="6180"/>
                    <a:pt x="1005218" y="17180"/>
                  </a:cubicBezTo>
                  <a:cubicBezTo>
                    <a:pt x="1016218" y="28181"/>
                    <a:pt x="1022398" y="43101"/>
                    <a:pt x="1022398" y="58657"/>
                  </a:cubicBezTo>
                  <a:lnTo>
                    <a:pt x="1022398" y="689487"/>
                  </a:lnTo>
                  <a:cubicBezTo>
                    <a:pt x="1022398" y="705044"/>
                    <a:pt x="1016218" y="719963"/>
                    <a:pt x="1005218" y="730964"/>
                  </a:cubicBezTo>
                  <a:cubicBezTo>
                    <a:pt x="994218" y="741964"/>
                    <a:pt x="979298" y="748144"/>
                    <a:pt x="963741" y="748144"/>
                  </a:cubicBezTo>
                  <a:lnTo>
                    <a:pt x="58657" y="748144"/>
                  </a:lnTo>
                  <a:cubicBezTo>
                    <a:pt x="43101" y="748144"/>
                    <a:pt x="28181" y="741964"/>
                    <a:pt x="17180" y="730964"/>
                  </a:cubicBezTo>
                  <a:cubicBezTo>
                    <a:pt x="6180" y="719963"/>
                    <a:pt x="0" y="705044"/>
                    <a:pt x="0" y="689487"/>
                  </a:cubicBezTo>
                  <a:lnTo>
                    <a:pt x="0" y="58657"/>
                  </a:lnTo>
                  <a:cubicBezTo>
                    <a:pt x="0" y="43101"/>
                    <a:pt x="6180" y="28181"/>
                    <a:pt x="17180" y="17180"/>
                  </a:cubicBezTo>
                  <a:cubicBezTo>
                    <a:pt x="28181" y="6180"/>
                    <a:pt x="43101" y="0"/>
                    <a:pt x="58657" y="0"/>
                  </a:cubicBezTo>
                  <a:close/>
                </a:path>
              </a:pathLst>
            </a:custGeom>
            <a:blipFill>
              <a:blip r:embed="rId2"/>
              <a:stretch>
                <a:fillRect l="-8811"/>
              </a:stretch>
            </a:blipFill>
            <a:ln w="1905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10660038" y="1028700"/>
            <a:ext cx="6599262" cy="1536171"/>
            <a:chOff x="0" y="0"/>
            <a:chExt cx="1738077" cy="40458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38077" cy="404588"/>
            </a:xfrm>
            <a:custGeom>
              <a:avLst/>
              <a:gdLst/>
              <a:ahLst/>
              <a:cxnLst/>
              <a:rect l="l" t="t" r="r" b="b"/>
              <a:pathLst>
                <a:path w="1738077" h="404588">
                  <a:moveTo>
                    <a:pt x="58657" y="0"/>
                  </a:moveTo>
                  <a:lnTo>
                    <a:pt x="1679420" y="0"/>
                  </a:lnTo>
                  <a:cubicBezTo>
                    <a:pt x="1694977" y="0"/>
                    <a:pt x="1709896" y="6180"/>
                    <a:pt x="1720897" y="17180"/>
                  </a:cubicBezTo>
                  <a:cubicBezTo>
                    <a:pt x="1731897" y="28181"/>
                    <a:pt x="1738077" y="43101"/>
                    <a:pt x="1738077" y="58657"/>
                  </a:cubicBezTo>
                  <a:lnTo>
                    <a:pt x="1738077" y="345931"/>
                  </a:lnTo>
                  <a:cubicBezTo>
                    <a:pt x="1738077" y="361488"/>
                    <a:pt x="1731897" y="376407"/>
                    <a:pt x="1720897" y="387408"/>
                  </a:cubicBezTo>
                  <a:cubicBezTo>
                    <a:pt x="1709896" y="398408"/>
                    <a:pt x="1694977" y="404588"/>
                    <a:pt x="1679420" y="404588"/>
                  </a:cubicBezTo>
                  <a:lnTo>
                    <a:pt x="58657" y="404588"/>
                  </a:lnTo>
                  <a:cubicBezTo>
                    <a:pt x="43101" y="404588"/>
                    <a:pt x="28181" y="398408"/>
                    <a:pt x="17180" y="387408"/>
                  </a:cubicBezTo>
                  <a:cubicBezTo>
                    <a:pt x="6180" y="376407"/>
                    <a:pt x="0" y="361488"/>
                    <a:pt x="0" y="345931"/>
                  </a:cubicBezTo>
                  <a:lnTo>
                    <a:pt x="0" y="58657"/>
                  </a:lnTo>
                  <a:cubicBezTo>
                    <a:pt x="0" y="43101"/>
                    <a:pt x="6180" y="28181"/>
                    <a:pt x="17180" y="17180"/>
                  </a:cubicBezTo>
                  <a:cubicBezTo>
                    <a:pt x="28181" y="6180"/>
                    <a:pt x="43101" y="0"/>
                    <a:pt x="58657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738077" cy="4426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660038" y="2685808"/>
            <a:ext cx="6599262" cy="1536171"/>
            <a:chOff x="0" y="0"/>
            <a:chExt cx="1738077" cy="4045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38077" cy="404588"/>
            </a:xfrm>
            <a:custGeom>
              <a:avLst/>
              <a:gdLst/>
              <a:ahLst/>
              <a:cxnLst/>
              <a:rect l="l" t="t" r="r" b="b"/>
              <a:pathLst>
                <a:path w="1738077" h="404588">
                  <a:moveTo>
                    <a:pt x="58657" y="0"/>
                  </a:moveTo>
                  <a:lnTo>
                    <a:pt x="1679420" y="0"/>
                  </a:lnTo>
                  <a:cubicBezTo>
                    <a:pt x="1694977" y="0"/>
                    <a:pt x="1709896" y="6180"/>
                    <a:pt x="1720897" y="17180"/>
                  </a:cubicBezTo>
                  <a:cubicBezTo>
                    <a:pt x="1731897" y="28181"/>
                    <a:pt x="1738077" y="43101"/>
                    <a:pt x="1738077" y="58657"/>
                  </a:cubicBezTo>
                  <a:lnTo>
                    <a:pt x="1738077" y="345931"/>
                  </a:lnTo>
                  <a:cubicBezTo>
                    <a:pt x="1738077" y="361488"/>
                    <a:pt x="1731897" y="376407"/>
                    <a:pt x="1720897" y="387408"/>
                  </a:cubicBezTo>
                  <a:cubicBezTo>
                    <a:pt x="1709896" y="398408"/>
                    <a:pt x="1694977" y="404588"/>
                    <a:pt x="1679420" y="404588"/>
                  </a:cubicBezTo>
                  <a:lnTo>
                    <a:pt x="58657" y="404588"/>
                  </a:lnTo>
                  <a:cubicBezTo>
                    <a:pt x="43101" y="404588"/>
                    <a:pt x="28181" y="398408"/>
                    <a:pt x="17180" y="387408"/>
                  </a:cubicBezTo>
                  <a:cubicBezTo>
                    <a:pt x="6180" y="376407"/>
                    <a:pt x="0" y="361488"/>
                    <a:pt x="0" y="345931"/>
                  </a:cubicBezTo>
                  <a:lnTo>
                    <a:pt x="0" y="58657"/>
                  </a:lnTo>
                  <a:cubicBezTo>
                    <a:pt x="0" y="43101"/>
                    <a:pt x="6180" y="28181"/>
                    <a:pt x="17180" y="17180"/>
                  </a:cubicBezTo>
                  <a:cubicBezTo>
                    <a:pt x="28181" y="6180"/>
                    <a:pt x="43101" y="0"/>
                    <a:pt x="58657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738077" cy="4426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912030" y="2302556"/>
            <a:ext cx="6241369" cy="8790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329"/>
              </a:lnSpc>
            </a:pPr>
            <a:r>
              <a:rPr lang="en-US" sz="8670" spc="-277" dirty="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ПРОБЛЕМА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912031" y="4133979"/>
            <a:ext cx="7231969" cy="336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99"/>
              </a:lnSpc>
            </a:pPr>
            <a:r>
              <a:rPr lang="en-US" sz="39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Шаги по использованию ч.п.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21969" y="1447218"/>
            <a:ext cx="527539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 Экологичные процессы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321969" y="2918589"/>
            <a:ext cx="5275399" cy="948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60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Возобновляемые источники энергии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912031" y="5086350"/>
            <a:ext cx="7888982" cy="262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6" lvl="1" indent="-269873" algn="just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Оценка текущих процессов</a:t>
            </a:r>
          </a:p>
          <a:p>
            <a:pPr marL="539746" lvl="1" indent="-269873" algn="just">
              <a:lnSpc>
                <a:spcPts val="3499"/>
              </a:lnSpc>
              <a:buFont typeface="Arial"/>
              <a:buChar char="•"/>
            </a:pPr>
            <a:r>
              <a:rPr lang="en-US" sz="2499" spc="-6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Инвестиции в возобновляемые источники энергии</a:t>
            </a:r>
          </a:p>
          <a:p>
            <a:pPr marL="539746" lvl="1" indent="-269873" algn="just">
              <a:lnSpc>
                <a:spcPts val="3499"/>
              </a:lnSpc>
              <a:buFont typeface="Arial"/>
              <a:buChar char="•"/>
            </a:pPr>
            <a:r>
              <a:rPr lang="en-US" sz="2499" spc="-6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Устойчивые материалы</a:t>
            </a:r>
          </a:p>
          <a:p>
            <a:pPr marL="539746" lvl="1" indent="-269873" algn="just">
              <a:lnSpc>
                <a:spcPts val="3499"/>
              </a:lnSpc>
              <a:buFont typeface="Arial"/>
              <a:buChar char="•"/>
            </a:pPr>
            <a:r>
              <a:rPr lang="en-US" sz="2499" spc="-6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Оптимизация производственных процессов</a:t>
            </a:r>
          </a:p>
          <a:p>
            <a:pPr marL="539746" lvl="1" indent="-269873" algn="just">
              <a:lnSpc>
                <a:spcPts val="3499"/>
              </a:lnSpc>
              <a:buFont typeface="Arial"/>
              <a:buChar char="•"/>
            </a:pPr>
            <a:r>
              <a:rPr lang="en-US" sz="2499" spc="-6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Обучение сотрудников</a:t>
            </a:r>
          </a:p>
          <a:p>
            <a:pPr marL="539746" lvl="1" indent="-269873" algn="just">
              <a:lnSpc>
                <a:spcPts val="3499"/>
              </a:lnSpc>
              <a:buFont typeface="Arial"/>
              <a:buChar char="•"/>
            </a:pPr>
            <a:r>
              <a:rPr lang="en-US" sz="2499" spc="-6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Мониторинг и отчетность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912031" y="4391164"/>
            <a:ext cx="297741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ч.п - чистые процессы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8450304" cy="8229600"/>
            <a:chOff x="0" y="0"/>
            <a:chExt cx="1309173" cy="1274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09173" cy="1274980"/>
            </a:xfrm>
            <a:custGeom>
              <a:avLst/>
              <a:gdLst/>
              <a:ahLst/>
              <a:cxnLst/>
              <a:rect l="l" t="t" r="r" b="b"/>
              <a:pathLst>
                <a:path w="1309173" h="1274980">
                  <a:moveTo>
                    <a:pt x="45809" y="0"/>
                  </a:moveTo>
                  <a:lnTo>
                    <a:pt x="1263365" y="0"/>
                  </a:lnTo>
                  <a:cubicBezTo>
                    <a:pt x="1288664" y="0"/>
                    <a:pt x="1309173" y="20509"/>
                    <a:pt x="1309173" y="45809"/>
                  </a:cubicBezTo>
                  <a:lnTo>
                    <a:pt x="1309173" y="1229172"/>
                  </a:lnTo>
                  <a:cubicBezTo>
                    <a:pt x="1309173" y="1254471"/>
                    <a:pt x="1288664" y="1274980"/>
                    <a:pt x="1263365" y="1274980"/>
                  </a:cubicBezTo>
                  <a:lnTo>
                    <a:pt x="45809" y="1274980"/>
                  </a:lnTo>
                  <a:cubicBezTo>
                    <a:pt x="20509" y="1274980"/>
                    <a:pt x="0" y="1254471"/>
                    <a:pt x="0" y="1229172"/>
                  </a:cubicBezTo>
                  <a:lnTo>
                    <a:pt x="0" y="45809"/>
                  </a:lnTo>
                  <a:cubicBezTo>
                    <a:pt x="0" y="20509"/>
                    <a:pt x="20509" y="0"/>
                    <a:pt x="45809" y="0"/>
                  </a:cubicBezTo>
                  <a:close/>
                </a:path>
              </a:pathLst>
            </a:custGeom>
            <a:blipFill>
              <a:blip r:embed="rId2"/>
              <a:stretch>
                <a:fillRect l="-55821"/>
              </a:stretch>
            </a:blipFill>
            <a:ln w="1905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9733215" y="1028700"/>
            <a:ext cx="7526085" cy="8229600"/>
            <a:chOff x="0" y="0"/>
            <a:chExt cx="1982179" cy="21674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82179" cy="2167467"/>
            </a:xfrm>
            <a:custGeom>
              <a:avLst/>
              <a:gdLst/>
              <a:ahLst/>
              <a:cxnLst/>
              <a:rect l="l" t="t" r="r" b="b"/>
              <a:pathLst>
                <a:path w="1982179" h="2167467">
                  <a:moveTo>
                    <a:pt x="51434" y="0"/>
                  </a:moveTo>
                  <a:lnTo>
                    <a:pt x="1930745" y="0"/>
                  </a:lnTo>
                  <a:cubicBezTo>
                    <a:pt x="1959151" y="0"/>
                    <a:pt x="1982179" y="23028"/>
                    <a:pt x="1982179" y="51434"/>
                  </a:cubicBezTo>
                  <a:lnTo>
                    <a:pt x="1982179" y="2116033"/>
                  </a:lnTo>
                  <a:cubicBezTo>
                    <a:pt x="1982179" y="2129674"/>
                    <a:pt x="1976760" y="2142756"/>
                    <a:pt x="1967114" y="2152402"/>
                  </a:cubicBezTo>
                  <a:cubicBezTo>
                    <a:pt x="1957468" y="2162048"/>
                    <a:pt x="1944386" y="2167467"/>
                    <a:pt x="1930745" y="2167467"/>
                  </a:cubicBezTo>
                  <a:lnTo>
                    <a:pt x="51434" y="2167467"/>
                  </a:lnTo>
                  <a:cubicBezTo>
                    <a:pt x="37793" y="2167467"/>
                    <a:pt x="24710" y="2162048"/>
                    <a:pt x="15065" y="2152402"/>
                  </a:cubicBezTo>
                  <a:cubicBezTo>
                    <a:pt x="5419" y="2142756"/>
                    <a:pt x="0" y="2129674"/>
                    <a:pt x="0" y="2116033"/>
                  </a:cubicBezTo>
                  <a:lnTo>
                    <a:pt x="0" y="51434"/>
                  </a:lnTo>
                  <a:cubicBezTo>
                    <a:pt x="0" y="37793"/>
                    <a:pt x="5419" y="24710"/>
                    <a:pt x="15065" y="15065"/>
                  </a:cubicBezTo>
                  <a:cubicBezTo>
                    <a:pt x="24710" y="5419"/>
                    <a:pt x="37793" y="0"/>
                    <a:pt x="51434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982179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344969" y="8065967"/>
            <a:ext cx="7799031" cy="979954"/>
            <a:chOff x="0" y="0"/>
            <a:chExt cx="2054066" cy="25809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54066" cy="258095"/>
            </a:xfrm>
            <a:custGeom>
              <a:avLst/>
              <a:gdLst/>
              <a:ahLst/>
              <a:cxnLst/>
              <a:rect l="l" t="t" r="r" b="b"/>
              <a:pathLst>
                <a:path w="2054066" h="258095">
                  <a:moveTo>
                    <a:pt x="49634" y="0"/>
                  </a:moveTo>
                  <a:lnTo>
                    <a:pt x="2004432" y="0"/>
                  </a:lnTo>
                  <a:cubicBezTo>
                    <a:pt x="2031844" y="0"/>
                    <a:pt x="2054066" y="22222"/>
                    <a:pt x="2054066" y="49634"/>
                  </a:cubicBezTo>
                  <a:lnTo>
                    <a:pt x="2054066" y="208461"/>
                  </a:lnTo>
                  <a:cubicBezTo>
                    <a:pt x="2054066" y="235873"/>
                    <a:pt x="2031844" y="258095"/>
                    <a:pt x="2004432" y="258095"/>
                  </a:cubicBezTo>
                  <a:lnTo>
                    <a:pt x="49634" y="258095"/>
                  </a:lnTo>
                  <a:cubicBezTo>
                    <a:pt x="22222" y="258095"/>
                    <a:pt x="0" y="235873"/>
                    <a:pt x="0" y="208461"/>
                  </a:cubicBezTo>
                  <a:lnTo>
                    <a:pt x="0" y="49634"/>
                  </a:lnTo>
                  <a:cubicBezTo>
                    <a:pt x="0" y="22222"/>
                    <a:pt x="22222" y="0"/>
                    <a:pt x="49634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054066" cy="2961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511548" y="2131014"/>
            <a:ext cx="6101632" cy="174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9"/>
              </a:lnSpc>
            </a:pPr>
            <a:r>
              <a:rPr lang="en-US" sz="5999" spc="-19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ПОЛНАЯ И ПЕРИОДИЕСКАЯ ПРОВЕРКА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11548" y="5365504"/>
            <a:ext cx="5969420" cy="3124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Проведение анализа существующих производственных процессов для выявления зон, где можно снизить негативное воздействие на окружающую среду.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21062" y="8211161"/>
            <a:ext cx="6865580" cy="49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44"/>
              </a:lnSpc>
            </a:pPr>
            <a:r>
              <a:rPr lang="en-US" sz="2817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Оценка текущих процессов</a:t>
            </a: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852642"/>
            <a:ext cx="9702192" cy="3405658"/>
            <a:chOff x="0" y="0"/>
            <a:chExt cx="1503123" cy="5276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03123" cy="527625"/>
            </a:xfrm>
            <a:custGeom>
              <a:avLst/>
              <a:gdLst/>
              <a:ahLst/>
              <a:cxnLst/>
              <a:rect l="l" t="t" r="r" b="b"/>
              <a:pathLst>
                <a:path w="1503123" h="527625">
                  <a:moveTo>
                    <a:pt x="39898" y="0"/>
                  </a:moveTo>
                  <a:lnTo>
                    <a:pt x="1463226" y="0"/>
                  </a:lnTo>
                  <a:cubicBezTo>
                    <a:pt x="1485261" y="0"/>
                    <a:pt x="1503123" y="17863"/>
                    <a:pt x="1503123" y="39898"/>
                  </a:cubicBezTo>
                  <a:lnTo>
                    <a:pt x="1503123" y="487728"/>
                  </a:lnTo>
                  <a:cubicBezTo>
                    <a:pt x="1503123" y="498309"/>
                    <a:pt x="1498920" y="508457"/>
                    <a:pt x="1491438" y="515940"/>
                  </a:cubicBezTo>
                  <a:cubicBezTo>
                    <a:pt x="1483955" y="523422"/>
                    <a:pt x="1473807" y="527625"/>
                    <a:pt x="1463226" y="527625"/>
                  </a:cubicBezTo>
                  <a:lnTo>
                    <a:pt x="39898" y="527625"/>
                  </a:lnTo>
                  <a:cubicBezTo>
                    <a:pt x="29316" y="527625"/>
                    <a:pt x="19168" y="523422"/>
                    <a:pt x="11686" y="515940"/>
                  </a:cubicBezTo>
                  <a:cubicBezTo>
                    <a:pt x="4204" y="508457"/>
                    <a:pt x="0" y="498309"/>
                    <a:pt x="0" y="487728"/>
                  </a:cubicBezTo>
                  <a:lnTo>
                    <a:pt x="0" y="39898"/>
                  </a:lnTo>
                  <a:cubicBezTo>
                    <a:pt x="0" y="29316"/>
                    <a:pt x="4204" y="19168"/>
                    <a:pt x="11686" y="11686"/>
                  </a:cubicBezTo>
                  <a:cubicBezTo>
                    <a:pt x="19168" y="4204"/>
                    <a:pt x="29316" y="0"/>
                    <a:pt x="39898" y="0"/>
                  </a:cubicBezTo>
                  <a:close/>
                </a:path>
              </a:pathLst>
            </a:custGeom>
            <a:blipFill>
              <a:blip r:embed="rId2"/>
              <a:stretch>
                <a:fillRect t="-24782" b="-24782"/>
              </a:stretch>
            </a:blipFill>
            <a:ln w="1905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028700" y="1028700"/>
            <a:ext cx="16230600" cy="4690592"/>
            <a:chOff x="0" y="0"/>
            <a:chExt cx="4274726" cy="12353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1235382"/>
            </a:xfrm>
            <a:custGeom>
              <a:avLst/>
              <a:gdLst/>
              <a:ahLst/>
              <a:cxnLst/>
              <a:rect l="l" t="t" r="r" b="b"/>
              <a:pathLst>
                <a:path w="4274726" h="1235382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1211533"/>
                  </a:lnTo>
                  <a:cubicBezTo>
                    <a:pt x="4274726" y="1217858"/>
                    <a:pt x="4272213" y="1223924"/>
                    <a:pt x="4267741" y="1228397"/>
                  </a:cubicBezTo>
                  <a:cubicBezTo>
                    <a:pt x="4263268" y="1232870"/>
                    <a:pt x="4257201" y="1235382"/>
                    <a:pt x="4250876" y="1235382"/>
                  </a:cubicBezTo>
                  <a:lnTo>
                    <a:pt x="23850" y="1235382"/>
                  </a:lnTo>
                  <a:cubicBezTo>
                    <a:pt x="17524" y="1235382"/>
                    <a:pt x="11458" y="1232870"/>
                    <a:pt x="6985" y="1228397"/>
                  </a:cubicBezTo>
                  <a:cubicBezTo>
                    <a:pt x="2513" y="1223924"/>
                    <a:pt x="0" y="1217858"/>
                    <a:pt x="0" y="1211533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274726" cy="1273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962534" y="5958832"/>
            <a:ext cx="6296766" cy="3032111"/>
            <a:chOff x="0" y="0"/>
            <a:chExt cx="1658407" cy="79858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58407" cy="798581"/>
            </a:xfrm>
            <a:custGeom>
              <a:avLst/>
              <a:gdLst/>
              <a:ahLst/>
              <a:cxnLst/>
              <a:rect l="l" t="t" r="r" b="b"/>
              <a:pathLst>
                <a:path w="1658407" h="798581">
                  <a:moveTo>
                    <a:pt x="61475" y="0"/>
                  </a:moveTo>
                  <a:lnTo>
                    <a:pt x="1596932" y="0"/>
                  </a:lnTo>
                  <a:cubicBezTo>
                    <a:pt x="1630884" y="0"/>
                    <a:pt x="1658407" y="27523"/>
                    <a:pt x="1658407" y="61475"/>
                  </a:cubicBezTo>
                  <a:lnTo>
                    <a:pt x="1658407" y="737105"/>
                  </a:lnTo>
                  <a:cubicBezTo>
                    <a:pt x="1658407" y="753410"/>
                    <a:pt x="1651931" y="769046"/>
                    <a:pt x="1640402" y="780575"/>
                  </a:cubicBezTo>
                  <a:cubicBezTo>
                    <a:pt x="1628873" y="792104"/>
                    <a:pt x="1613236" y="798581"/>
                    <a:pt x="1596932" y="798581"/>
                  </a:cubicBezTo>
                  <a:lnTo>
                    <a:pt x="61475" y="798581"/>
                  </a:lnTo>
                  <a:cubicBezTo>
                    <a:pt x="27523" y="798581"/>
                    <a:pt x="0" y="771057"/>
                    <a:pt x="0" y="737105"/>
                  </a:cubicBezTo>
                  <a:lnTo>
                    <a:pt x="0" y="61475"/>
                  </a:lnTo>
                  <a:cubicBezTo>
                    <a:pt x="0" y="27523"/>
                    <a:pt x="27523" y="0"/>
                    <a:pt x="6147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658407" cy="8366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037653" y="2286549"/>
            <a:ext cx="6569004" cy="2546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9"/>
              </a:lnSpc>
            </a:pPr>
            <a:r>
              <a:rPr lang="en-US" sz="8670" spc="-27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ПОЧЕМУ</a:t>
            </a:r>
          </a:p>
          <a:p>
            <a:pPr algn="l">
              <a:lnSpc>
                <a:spcPts val="6329"/>
              </a:lnSpc>
            </a:pPr>
            <a:r>
              <a:rPr lang="en-US" sz="8670" spc="-27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ЭНЕРГИЯ</a:t>
            </a:r>
          </a:p>
          <a:p>
            <a:pPr algn="l">
              <a:lnSpc>
                <a:spcPts val="6329"/>
              </a:lnSpc>
            </a:pPr>
            <a:r>
              <a:rPr lang="en-US" sz="8670" spc="-27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ВАЖНА?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497610" y="6408661"/>
            <a:ext cx="5226615" cy="2207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Инвестиции в возобновляемые источники энергии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26919" y="1708895"/>
            <a:ext cx="6101632" cy="49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4"/>
              </a:lnSpc>
              <a:spcBef>
                <a:spcPct val="0"/>
              </a:spcBef>
            </a:pPr>
            <a:r>
              <a:rPr lang="en-US" sz="2817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Энергетика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426919" y="2360862"/>
            <a:ext cx="7495135" cy="2472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Рассмотрение возможности установки солнечных панелей, ветряных турбин или использования биомассы для генерации энергии. Это позволит сократить зависимость от ископаемых источников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2143617"/>
                  </a:lnTo>
                  <a:cubicBezTo>
                    <a:pt x="4274726" y="2149942"/>
                    <a:pt x="4272213" y="2156009"/>
                    <a:pt x="4267741" y="2160481"/>
                  </a:cubicBezTo>
                  <a:cubicBezTo>
                    <a:pt x="4263268" y="2164954"/>
                    <a:pt x="4257201" y="2167467"/>
                    <a:pt x="4250876" y="2167467"/>
                  </a:cubicBezTo>
                  <a:lnTo>
                    <a:pt x="23850" y="2167467"/>
                  </a:lnTo>
                  <a:cubicBezTo>
                    <a:pt x="17524" y="2167467"/>
                    <a:pt x="11458" y="2164954"/>
                    <a:pt x="6985" y="2160481"/>
                  </a:cubicBezTo>
                  <a:cubicBezTo>
                    <a:pt x="2513" y="2156009"/>
                    <a:pt x="0" y="2149942"/>
                    <a:pt x="0" y="2143617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920796" y="4495553"/>
            <a:ext cx="14446409" cy="4021456"/>
            <a:chOff x="0" y="0"/>
            <a:chExt cx="2238127" cy="62302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38127" cy="623029"/>
            </a:xfrm>
            <a:custGeom>
              <a:avLst/>
              <a:gdLst/>
              <a:ahLst/>
              <a:cxnLst/>
              <a:rect l="l" t="t" r="r" b="b"/>
              <a:pathLst>
                <a:path w="2238127" h="623029">
                  <a:moveTo>
                    <a:pt x="26795" y="0"/>
                  </a:moveTo>
                  <a:lnTo>
                    <a:pt x="2211331" y="0"/>
                  </a:lnTo>
                  <a:cubicBezTo>
                    <a:pt x="2226130" y="0"/>
                    <a:pt x="2238127" y="11997"/>
                    <a:pt x="2238127" y="26795"/>
                  </a:cubicBezTo>
                  <a:lnTo>
                    <a:pt x="2238127" y="596234"/>
                  </a:lnTo>
                  <a:cubicBezTo>
                    <a:pt x="2238127" y="603340"/>
                    <a:pt x="2235304" y="610156"/>
                    <a:pt x="2230279" y="615181"/>
                  </a:cubicBezTo>
                  <a:cubicBezTo>
                    <a:pt x="2225254" y="620206"/>
                    <a:pt x="2218438" y="623029"/>
                    <a:pt x="2211331" y="623029"/>
                  </a:cubicBezTo>
                  <a:lnTo>
                    <a:pt x="26795" y="623029"/>
                  </a:lnTo>
                  <a:cubicBezTo>
                    <a:pt x="11997" y="623029"/>
                    <a:pt x="0" y="611032"/>
                    <a:pt x="0" y="596234"/>
                  </a:cubicBezTo>
                  <a:lnTo>
                    <a:pt x="0" y="26795"/>
                  </a:lnTo>
                  <a:cubicBezTo>
                    <a:pt x="0" y="11997"/>
                    <a:pt x="11997" y="0"/>
                    <a:pt x="26795" y="0"/>
                  </a:cubicBezTo>
                  <a:close/>
                </a:path>
              </a:pathLst>
            </a:custGeom>
            <a:blipFill>
              <a:blip r:embed="rId2"/>
              <a:stretch>
                <a:fillRect t="-51034" b="-51034"/>
              </a:stretch>
            </a:blipFill>
            <a:ln w="1905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id="7" name="TextBox 7"/>
          <p:cNvSpPr txBox="1"/>
          <p:nvPr/>
        </p:nvSpPr>
        <p:spPr>
          <a:xfrm>
            <a:off x="1920796" y="1923572"/>
            <a:ext cx="6569004" cy="1983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7600" spc="-243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УСТОЙЧИВЫЕ МАТЕРИАЛЫ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872069" y="1871622"/>
            <a:ext cx="7495135" cy="1954292"/>
            <a:chOff x="0" y="0"/>
            <a:chExt cx="9993514" cy="2605723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8135510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000000"/>
                  </a:solidFill>
                  <a:latin typeface="Alice Bold"/>
                  <a:ea typeface="Alice Bold"/>
                  <a:cs typeface="Alice Bold"/>
                  <a:sym typeface="Alice Bold"/>
                </a:rPr>
                <a:t>Восстановление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890164"/>
              <a:ext cx="9993514" cy="17155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Inter"/>
                  <a:ea typeface="Inter"/>
                  <a:cs typeface="Inter"/>
                  <a:sym typeface="Inter"/>
                </a:rPr>
                <a:t>Переход на использование перерабатываемых и экологически чистых материалов в производственных процессах.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3445683"/>
            <a:chOff x="0" y="0"/>
            <a:chExt cx="4274726" cy="9075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907505"/>
            </a:xfrm>
            <a:custGeom>
              <a:avLst/>
              <a:gdLst/>
              <a:ahLst/>
              <a:cxnLst/>
              <a:rect l="l" t="t" r="r" b="b"/>
              <a:pathLst>
                <a:path w="4274726" h="907505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883655"/>
                  </a:lnTo>
                  <a:cubicBezTo>
                    <a:pt x="4274726" y="889980"/>
                    <a:pt x="4272213" y="896047"/>
                    <a:pt x="4267741" y="900519"/>
                  </a:cubicBezTo>
                  <a:cubicBezTo>
                    <a:pt x="4263268" y="904992"/>
                    <a:pt x="4257201" y="907505"/>
                    <a:pt x="4250876" y="907505"/>
                  </a:cubicBezTo>
                  <a:lnTo>
                    <a:pt x="23850" y="907505"/>
                  </a:lnTo>
                  <a:cubicBezTo>
                    <a:pt x="17524" y="907505"/>
                    <a:pt x="11458" y="904992"/>
                    <a:pt x="6985" y="900519"/>
                  </a:cubicBezTo>
                  <a:cubicBezTo>
                    <a:pt x="2513" y="896047"/>
                    <a:pt x="0" y="889980"/>
                    <a:pt x="0" y="883655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9456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4674206"/>
            <a:ext cx="8915358" cy="4584094"/>
            <a:chOff x="0" y="0"/>
            <a:chExt cx="1381222" cy="71019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81222" cy="710196"/>
            </a:xfrm>
            <a:custGeom>
              <a:avLst/>
              <a:gdLst/>
              <a:ahLst/>
              <a:cxnLst/>
              <a:rect l="l" t="t" r="r" b="b"/>
              <a:pathLst>
                <a:path w="1381222" h="710196">
                  <a:moveTo>
                    <a:pt x="43419" y="0"/>
                  </a:moveTo>
                  <a:lnTo>
                    <a:pt x="1337803" y="0"/>
                  </a:lnTo>
                  <a:cubicBezTo>
                    <a:pt x="1349319" y="0"/>
                    <a:pt x="1360363" y="4574"/>
                    <a:pt x="1368505" y="12717"/>
                  </a:cubicBezTo>
                  <a:cubicBezTo>
                    <a:pt x="1376648" y="20860"/>
                    <a:pt x="1381222" y="31904"/>
                    <a:pt x="1381222" y="43419"/>
                  </a:cubicBezTo>
                  <a:lnTo>
                    <a:pt x="1381222" y="666777"/>
                  </a:lnTo>
                  <a:cubicBezTo>
                    <a:pt x="1381222" y="678293"/>
                    <a:pt x="1376648" y="689336"/>
                    <a:pt x="1368505" y="697479"/>
                  </a:cubicBezTo>
                  <a:cubicBezTo>
                    <a:pt x="1360363" y="705622"/>
                    <a:pt x="1349319" y="710196"/>
                    <a:pt x="1337803" y="710196"/>
                  </a:cubicBezTo>
                  <a:lnTo>
                    <a:pt x="43419" y="710196"/>
                  </a:lnTo>
                  <a:cubicBezTo>
                    <a:pt x="31904" y="710196"/>
                    <a:pt x="20860" y="705622"/>
                    <a:pt x="12717" y="697479"/>
                  </a:cubicBezTo>
                  <a:cubicBezTo>
                    <a:pt x="4574" y="689336"/>
                    <a:pt x="0" y="678293"/>
                    <a:pt x="0" y="666777"/>
                  </a:cubicBezTo>
                  <a:lnTo>
                    <a:pt x="0" y="43419"/>
                  </a:lnTo>
                  <a:cubicBezTo>
                    <a:pt x="0" y="31904"/>
                    <a:pt x="4574" y="20860"/>
                    <a:pt x="12717" y="12717"/>
                  </a:cubicBezTo>
                  <a:cubicBezTo>
                    <a:pt x="20860" y="4574"/>
                    <a:pt x="31904" y="0"/>
                    <a:pt x="43419" y="0"/>
                  </a:cubicBezTo>
                  <a:close/>
                </a:path>
              </a:pathLst>
            </a:custGeom>
            <a:blipFill>
              <a:blip r:embed="rId2"/>
              <a:stretch>
                <a:fillRect t="-26036" b="-3295"/>
              </a:stretch>
            </a:blipFill>
            <a:ln w="1905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10158984" y="4674206"/>
            <a:ext cx="7100316" cy="4584094"/>
            <a:chOff x="0" y="0"/>
            <a:chExt cx="1870042" cy="1207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870042" cy="1207333"/>
            </a:xfrm>
            <a:custGeom>
              <a:avLst/>
              <a:gdLst/>
              <a:ahLst/>
              <a:cxnLst/>
              <a:rect l="l" t="t" r="r" b="b"/>
              <a:pathLst>
                <a:path w="1870042" h="1207333">
                  <a:moveTo>
                    <a:pt x="54518" y="0"/>
                  </a:moveTo>
                  <a:lnTo>
                    <a:pt x="1815524" y="0"/>
                  </a:lnTo>
                  <a:cubicBezTo>
                    <a:pt x="1829983" y="0"/>
                    <a:pt x="1843850" y="5744"/>
                    <a:pt x="1854074" y="15968"/>
                  </a:cubicBezTo>
                  <a:cubicBezTo>
                    <a:pt x="1864298" y="26192"/>
                    <a:pt x="1870042" y="40059"/>
                    <a:pt x="1870042" y="54518"/>
                  </a:cubicBezTo>
                  <a:lnTo>
                    <a:pt x="1870042" y="1152815"/>
                  </a:lnTo>
                  <a:cubicBezTo>
                    <a:pt x="1870042" y="1167274"/>
                    <a:pt x="1864298" y="1181141"/>
                    <a:pt x="1854074" y="1191365"/>
                  </a:cubicBezTo>
                  <a:cubicBezTo>
                    <a:pt x="1843850" y="1201590"/>
                    <a:pt x="1829983" y="1207333"/>
                    <a:pt x="1815524" y="1207333"/>
                  </a:cubicBezTo>
                  <a:lnTo>
                    <a:pt x="54518" y="1207333"/>
                  </a:lnTo>
                  <a:cubicBezTo>
                    <a:pt x="40059" y="1207333"/>
                    <a:pt x="26192" y="1201590"/>
                    <a:pt x="15968" y="1191365"/>
                  </a:cubicBezTo>
                  <a:cubicBezTo>
                    <a:pt x="5744" y="1181141"/>
                    <a:pt x="0" y="1167274"/>
                    <a:pt x="0" y="1152815"/>
                  </a:cubicBezTo>
                  <a:lnTo>
                    <a:pt x="0" y="54518"/>
                  </a:lnTo>
                  <a:cubicBezTo>
                    <a:pt x="0" y="40059"/>
                    <a:pt x="5744" y="26192"/>
                    <a:pt x="15968" y="15968"/>
                  </a:cubicBezTo>
                  <a:cubicBezTo>
                    <a:pt x="26192" y="5744"/>
                    <a:pt x="40059" y="0"/>
                    <a:pt x="54518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870042" cy="1245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782824" y="1429281"/>
            <a:ext cx="14722353" cy="2739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06"/>
              </a:lnSpc>
            </a:pPr>
            <a:r>
              <a:rPr lang="en-US" sz="68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ОПТИМИЗАЦИЯ ПРОИЗВОДСТВЕННЫХ ПРОЦЕССОВ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776789" y="5113640"/>
            <a:ext cx="5374139" cy="3648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Внедрение технологий, которые позволяют снизить отходы и потребление ресурсов. Например, использование методов бережливого производства (lean manufacturing).</a:t>
            </a: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9434569" cy="8229600"/>
            <a:chOff x="0" y="0"/>
            <a:chExt cx="2484825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84825" cy="2167467"/>
            </a:xfrm>
            <a:custGeom>
              <a:avLst/>
              <a:gdLst/>
              <a:ahLst/>
              <a:cxnLst/>
              <a:rect l="l" t="t" r="r" b="b"/>
              <a:pathLst>
                <a:path w="2484825" h="2167467">
                  <a:moveTo>
                    <a:pt x="41030" y="0"/>
                  </a:moveTo>
                  <a:lnTo>
                    <a:pt x="2443795" y="0"/>
                  </a:lnTo>
                  <a:cubicBezTo>
                    <a:pt x="2466455" y="0"/>
                    <a:pt x="2484825" y="18370"/>
                    <a:pt x="2484825" y="41030"/>
                  </a:cubicBezTo>
                  <a:lnTo>
                    <a:pt x="2484825" y="2126437"/>
                  </a:lnTo>
                  <a:cubicBezTo>
                    <a:pt x="2484825" y="2149097"/>
                    <a:pt x="2466455" y="2167467"/>
                    <a:pt x="2443795" y="2167467"/>
                  </a:cubicBezTo>
                  <a:lnTo>
                    <a:pt x="41030" y="2167467"/>
                  </a:lnTo>
                  <a:cubicBezTo>
                    <a:pt x="30148" y="2167467"/>
                    <a:pt x="19712" y="2163144"/>
                    <a:pt x="12017" y="2155449"/>
                  </a:cubicBezTo>
                  <a:cubicBezTo>
                    <a:pt x="4323" y="2147755"/>
                    <a:pt x="0" y="2137319"/>
                    <a:pt x="0" y="2126437"/>
                  </a:cubicBezTo>
                  <a:lnTo>
                    <a:pt x="0" y="41030"/>
                  </a:lnTo>
                  <a:cubicBezTo>
                    <a:pt x="0" y="30148"/>
                    <a:pt x="4323" y="19712"/>
                    <a:pt x="12017" y="12017"/>
                  </a:cubicBezTo>
                  <a:cubicBezTo>
                    <a:pt x="19712" y="4323"/>
                    <a:pt x="30148" y="0"/>
                    <a:pt x="41030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84825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073608" y="1716670"/>
            <a:ext cx="6558116" cy="6518492"/>
            <a:chOff x="0" y="0"/>
            <a:chExt cx="1727240" cy="171680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27241" cy="1716805"/>
            </a:xfrm>
            <a:custGeom>
              <a:avLst/>
              <a:gdLst/>
              <a:ahLst/>
              <a:cxnLst/>
              <a:rect l="l" t="t" r="r" b="b"/>
              <a:pathLst>
                <a:path w="1727241" h="1716805">
                  <a:moveTo>
                    <a:pt x="59025" y="0"/>
                  </a:moveTo>
                  <a:lnTo>
                    <a:pt x="1668215" y="0"/>
                  </a:lnTo>
                  <a:cubicBezTo>
                    <a:pt x="1683870" y="0"/>
                    <a:pt x="1698883" y="6219"/>
                    <a:pt x="1709952" y="17288"/>
                  </a:cubicBezTo>
                  <a:cubicBezTo>
                    <a:pt x="1721022" y="28358"/>
                    <a:pt x="1727241" y="43371"/>
                    <a:pt x="1727241" y="59025"/>
                  </a:cubicBezTo>
                  <a:lnTo>
                    <a:pt x="1727241" y="1657779"/>
                  </a:lnTo>
                  <a:cubicBezTo>
                    <a:pt x="1727241" y="1673434"/>
                    <a:pt x="1721022" y="1688447"/>
                    <a:pt x="1709952" y="1699516"/>
                  </a:cubicBezTo>
                  <a:cubicBezTo>
                    <a:pt x="1698883" y="1710586"/>
                    <a:pt x="1683870" y="1716805"/>
                    <a:pt x="1668215" y="1716805"/>
                  </a:cubicBezTo>
                  <a:lnTo>
                    <a:pt x="59025" y="1716805"/>
                  </a:lnTo>
                  <a:cubicBezTo>
                    <a:pt x="43371" y="1716805"/>
                    <a:pt x="28358" y="1710586"/>
                    <a:pt x="17288" y="1699516"/>
                  </a:cubicBezTo>
                  <a:cubicBezTo>
                    <a:pt x="6219" y="1688447"/>
                    <a:pt x="0" y="1673434"/>
                    <a:pt x="0" y="1657779"/>
                  </a:cubicBezTo>
                  <a:lnTo>
                    <a:pt x="0" y="59025"/>
                  </a:lnTo>
                  <a:cubicBezTo>
                    <a:pt x="0" y="43371"/>
                    <a:pt x="6219" y="28358"/>
                    <a:pt x="17288" y="17288"/>
                  </a:cubicBezTo>
                  <a:cubicBezTo>
                    <a:pt x="28358" y="6219"/>
                    <a:pt x="43371" y="0"/>
                    <a:pt x="5902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27240" cy="17549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073608" y="1716670"/>
            <a:ext cx="6558116" cy="5440299"/>
            <a:chOff x="0" y="0"/>
            <a:chExt cx="1016024" cy="84284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16024" cy="842845"/>
            </a:xfrm>
            <a:custGeom>
              <a:avLst/>
              <a:gdLst/>
              <a:ahLst/>
              <a:cxnLst/>
              <a:rect l="l" t="t" r="r" b="b"/>
              <a:pathLst>
                <a:path w="1016024" h="842845">
                  <a:moveTo>
                    <a:pt x="59025" y="0"/>
                  </a:moveTo>
                  <a:lnTo>
                    <a:pt x="956998" y="0"/>
                  </a:lnTo>
                  <a:cubicBezTo>
                    <a:pt x="972653" y="0"/>
                    <a:pt x="987666" y="6219"/>
                    <a:pt x="998736" y="17288"/>
                  </a:cubicBezTo>
                  <a:cubicBezTo>
                    <a:pt x="1009805" y="28358"/>
                    <a:pt x="1016024" y="43371"/>
                    <a:pt x="1016024" y="59025"/>
                  </a:cubicBezTo>
                  <a:lnTo>
                    <a:pt x="1016024" y="783819"/>
                  </a:lnTo>
                  <a:cubicBezTo>
                    <a:pt x="1016024" y="799474"/>
                    <a:pt x="1009805" y="814487"/>
                    <a:pt x="998736" y="825556"/>
                  </a:cubicBezTo>
                  <a:cubicBezTo>
                    <a:pt x="987666" y="836626"/>
                    <a:pt x="972653" y="842845"/>
                    <a:pt x="956998" y="842845"/>
                  </a:cubicBezTo>
                  <a:lnTo>
                    <a:pt x="59025" y="842845"/>
                  </a:lnTo>
                  <a:cubicBezTo>
                    <a:pt x="43371" y="842845"/>
                    <a:pt x="28358" y="836626"/>
                    <a:pt x="17288" y="825556"/>
                  </a:cubicBezTo>
                  <a:cubicBezTo>
                    <a:pt x="6219" y="814487"/>
                    <a:pt x="0" y="799474"/>
                    <a:pt x="0" y="783819"/>
                  </a:cubicBezTo>
                  <a:lnTo>
                    <a:pt x="0" y="59025"/>
                  </a:lnTo>
                  <a:cubicBezTo>
                    <a:pt x="0" y="43371"/>
                    <a:pt x="6219" y="28358"/>
                    <a:pt x="17288" y="17288"/>
                  </a:cubicBezTo>
                  <a:cubicBezTo>
                    <a:pt x="28358" y="6219"/>
                    <a:pt x="43371" y="0"/>
                    <a:pt x="59025" y="0"/>
                  </a:cubicBezTo>
                  <a:close/>
                </a:path>
              </a:pathLst>
            </a:custGeom>
            <a:blipFill>
              <a:blip r:embed="rId2"/>
              <a:stretch>
                <a:fillRect l="-12138" r="-12138"/>
              </a:stretch>
            </a:blipFill>
            <a:ln w="1905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id="10" name="TextBox 10"/>
          <p:cNvSpPr txBox="1"/>
          <p:nvPr/>
        </p:nvSpPr>
        <p:spPr>
          <a:xfrm>
            <a:off x="1808585" y="1783506"/>
            <a:ext cx="8255329" cy="2258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70"/>
              </a:lnSpc>
            </a:pPr>
            <a:r>
              <a:rPr lang="en-US" sz="8670" spc="-27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ОБУЧЕНИЕ СОТРУДНИКОВ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08585" y="4424075"/>
            <a:ext cx="7874799" cy="4105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99"/>
              </a:lnSpc>
            </a:pPr>
            <a:r>
              <a:rPr lang="en-US" sz="29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Проведение обучающих программ для сотрудников по устойчивым практикам включает введение в концепцию устойчивого развития и его значение для бизнеса и экологии. Важно обучить сотрудников экологическим аспектам, методам снижения отходов, энергосбережению и управлению ресурсами. Практические занятия и семинары помогут внедрить устойчивые практики в повседневную работу.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446032" y="7322648"/>
            <a:ext cx="5813268" cy="49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44"/>
              </a:lnSpc>
            </a:pPr>
            <a:r>
              <a:rPr lang="en-US" sz="2817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Собрания</a:t>
            </a: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43833" y="1028700"/>
            <a:ext cx="9315467" cy="8229600"/>
            <a:chOff x="0" y="0"/>
            <a:chExt cx="2453456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53456" cy="2167467"/>
            </a:xfrm>
            <a:custGeom>
              <a:avLst/>
              <a:gdLst/>
              <a:ahLst/>
              <a:cxnLst/>
              <a:rect l="l" t="t" r="r" b="b"/>
              <a:pathLst>
                <a:path w="2453456" h="2167467">
                  <a:moveTo>
                    <a:pt x="41554" y="0"/>
                  </a:moveTo>
                  <a:lnTo>
                    <a:pt x="2411902" y="0"/>
                  </a:lnTo>
                  <a:cubicBezTo>
                    <a:pt x="2422923" y="0"/>
                    <a:pt x="2433493" y="4378"/>
                    <a:pt x="2441285" y="12171"/>
                  </a:cubicBezTo>
                  <a:cubicBezTo>
                    <a:pt x="2449078" y="19964"/>
                    <a:pt x="2453456" y="30533"/>
                    <a:pt x="2453456" y="41554"/>
                  </a:cubicBezTo>
                  <a:lnTo>
                    <a:pt x="2453456" y="2125913"/>
                  </a:lnTo>
                  <a:cubicBezTo>
                    <a:pt x="2453456" y="2136934"/>
                    <a:pt x="2449078" y="2147503"/>
                    <a:pt x="2441285" y="2155296"/>
                  </a:cubicBezTo>
                  <a:cubicBezTo>
                    <a:pt x="2433493" y="2163089"/>
                    <a:pt x="2422923" y="2167467"/>
                    <a:pt x="2411902" y="2167467"/>
                  </a:cubicBezTo>
                  <a:lnTo>
                    <a:pt x="41554" y="2167467"/>
                  </a:lnTo>
                  <a:cubicBezTo>
                    <a:pt x="30533" y="2167467"/>
                    <a:pt x="19964" y="2163089"/>
                    <a:pt x="12171" y="2155296"/>
                  </a:cubicBezTo>
                  <a:cubicBezTo>
                    <a:pt x="4378" y="2147503"/>
                    <a:pt x="0" y="2136934"/>
                    <a:pt x="0" y="2125913"/>
                  </a:cubicBezTo>
                  <a:lnTo>
                    <a:pt x="0" y="41554"/>
                  </a:lnTo>
                  <a:cubicBezTo>
                    <a:pt x="0" y="30533"/>
                    <a:pt x="4378" y="19964"/>
                    <a:pt x="12171" y="12171"/>
                  </a:cubicBezTo>
                  <a:cubicBezTo>
                    <a:pt x="19964" y="4378"/>
                    <a:pt x="30533" y="0"/>
                    <a:pt x="41554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5345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028700"/>
            <a:ext cx="6677218" cy="8229600"/>
            <a:chOff x="0" y="0"/>
            <a:chExt cx="1758609" cy="21674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58609" cy="2167467"/>
            </a:xfrm>
            <a:custGeom>
              <a:avLst/>
              <a:gdLst/>
              <a:ahLst/>
              <a:cxnLst/>
              <a:rect l="l" t="t" r="r" b="b"/>
              <a:pathLst>
                <a:path w="1758609" h="2167467">
                  <a:moveTo>
                    <a:pt x="57973" y="0"/>
                  </a:moveTo>
                  <a:lnTo>
                    <a:pt x="1700636" y="0"/>
                  </a:lnTo>
                  <a:cubicBezTo>
                    <a:pt x="1732654" y="0"/>
                    <a:pt x="1758609" y="25955"/>
                    <a:pt x="1758609" y="57973"/>
                  </a:cubicBezTo>
                  <a:lnTo>
                    <a:pt x="1758609" y="2109494"/>
                  </a:lnTo>
                  <a:cubicBezTo>
                    <a:pt x="1758609" y="2141512"/>
                    <a:pt x="1732654" y="2167467"/>
                    <a:pt x="1700636" y="2167467"/>
                  </a:cubicBezTo>
                  <a:lnTo>
                    <a:pt x="57973" y="2167467"/>
                  </a:lnTo>
                  <a:cubicBezTo>
                    <a:pt x="25955" y="2167467"/>
                    <a:pt x="0" y="2141512"/>
                    <a:pt x="0" y="2109494"/>
                  </a:cubicBezTo>
                  <a:lnTo>
                    <a:pt x="0" y="57973"/>
                  </a:lnTo>
                  <a:cubicBezTo>
                    <a:pt x="0" y="25955"/>
                    <a:pt x="25955" y="0"/>
                    <a:pt x="57973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58609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1028700"/>
            <a:ext cx="6677218" cy="2976847"/>
            <a:chOff x="0" y="0"/>
            <a:chExt cx="1034476" cy="46119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34476" cy="461192"/>
            </a:xfrm>
            <a:custGeom>
              <a:avLst/>
              <a:gdLst/>
              <a:ahLst/>
              <a:cxnLst/>
              <a:rect l="l" t="t" r="r" b="b"/>
              <a:pathLst>
                <a:path w="1034476" h="461192">
                  <a:moveTo>
                    <a:pt x="57973" y="0"/>
                  </a:moveTo>
                  <a:lnTo>
                    <a:pt x="976503" y="0"/>
                  </a:lnTo>
                  <a:cubicBezTo>
                    <a:pt x="1008521" y="0"/>
                    <a:pt x="1034476" y="25955"/>
                    <a:pt x="1034476" y="57973"/>
                  </a:cubicBezTo>
                  <a:lnTo>
                    <a:pt x="1034476" y="403219"/>
                  </a:lnTo>
                  <a:cubicBezTo>
                    <a:pt x="1034476" y="435236"/>
                    <a:pt x="1008521" y="461192"/>
                    <a:pt x="976503" y="461192"/>
                  </a:cubicBezTo>
                  <a:lnTo>
                    <a:pt x="57973" y="461192"/>
                  </a:lnTo>
                  <a:cubicBezTo>
                    <a:pt x="25955" y="461192"/>
                    <a:pt x="0" y="435236"/>
                    <a:pt x="0" y="403219"/>
                  </a:cubicBezTo>
                  <a:lnTo>
                    <a:pt x="0" y="57973"/>
                  </a:lnTo>
                  <a:cubicBezTo>
                    <a:pt x="0" y="25955"/>
                    <a:pt x="25955" y="0"/>
                    <a:pt x="57973" y="0"/>
                  </a:cubicBezTo>
                  <a:close/>
                </a:path>
              </a:pathLst>
            </a:custGeom>
            <a:blipFill>
              <a:blip r:embed="rId2"/>
              <a:stretch>
                <a:fillRect b="-49162"/>
              </a:stretch>
            </a:blipFill>
            <a:ln w="1905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028700" y="6281453"/>
            <a:ext cx="6677218" cy="2976847"/>
            <a:chOff x="0" y="0"/>
            <a:chExt cx="1034476" cy="46119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34476" cy="461192"/>
            </a:xfrm>
            <a:custGeom>
              <a:avLst/>
              <a:gdLst/>
              <a:ahLst/>
              <a:cxnLst/>
              <a:rect l="l" t="t" r="r" b="b"/>
              <a:pathLst>
                <a:path w="1034476" h="461192">
                  <a:moveTo>
                    <a:pt x="57973" y="0"/>
                  </a:moveTo>
                  <a:lnTo>
                    <a:pt x="976503" y="0"/>
                  </a:lnTo>
                  <a:cubicBezTo>
                    <a:pt x="1008521" y="0"/>
                    <a:pt x="1034476" y="25955"/>
                    <a:pt x="1034476" y="57973"/>
                  </a:cubicBezTo>
                  <a:lnTo>
                    <a:pt x="1034476" y="403219"/>
                  </a:lnTo>
                  <a:cubicBezTo>
                    <a:pt x="1034476" y="435236"/>
                    <a:pt x="1008521" y="461192"/>
                    <a:pt x="976503" y="461192"/>
                  </a:cubicBezTo>
                  <a:lnTo>
                    <a:pt x="57973" y="461192"/>
                  </a:lnTo>
                  <a:cubicBezTo>
                    <a:pt x="25955" y="461192"/>
                    <a:pt x="0" y="435236"/>
                    <a:pt x="0" y="403219"/>
                  </a:cubicBezTo>
                  <a:lnTo>
                    <a:pt x="0" y="57973"/>
                  </a:lnTo>
                  <a:cubicBezTo>
                    <a:pt x="0" y="25955"/>
                    <a:pt x="25955" y="0"/>
                    <a:pt x="57973" y="0"/>
                  </a:cubicBezTo>
                  <a:close/>
                </a:path>
              </a:pathLst>
            </a:custGeom>
            <a:blipFill>
              <a:blip r:embed="rId3"/>
              <a:stretch>
                <a:fillRect t="-24721" b="-24721"/>
              </a:stretch>
            </a:blipFill>
            <a:ln w="1905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8479145" y="2259279"/>
            <a:ext cx="8244843" cy="2546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9"/>
              </a:lnSpc>
            </a:pPr>
            <a:r>
              <a:rPr lang="en-US" sz="8670" spc="-27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МОНИТОРИНГ И </a:t>
            </a:r>
          </a:p>
          <a:p>
            <a:pPr algn="l">
              <a:lnSpc>
                <a:spcPts val="6329"/>
              </a:lnSpc>
            </a:pPr>
            <a:r>
              <a:rPr lang="en-US" sz="8670" spc="-277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ОТЧЕТНОСТЬ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664167" y="5288694"/>
            <a:ext cx="7874799" cy="2967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Регулярный сбор данных позволит анализировать текущие результаты и выявлять области для улучшения. Систему можно интегрировать с существующими процессами, чтобы минимизировать дополнительные затраты и время.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60675" y="4864956"/>
            <a:ext cx="5813268" cy="49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44"/>
              </a:lnSpc>
            </a:pPr>
            <a:r>
              <a:rPr lang="en-US" sz="2817">
                <a:solidFill>
                  <a:srgbClr val="000000"/>
                </a:solidFill>
                <a:latin typeface="Alice Bold"/>
                <a:ea typeface="Alice Bold"/>
                <a:cs typeface="Alice Bold"/>
                <a:sym typeface="Alice Bold"/>
              </a:rPr>
              <a:t>Единство и есть победа</a:t>
            </a: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333" b="-7333"/>
            </a:stretch>
          </a:blipFill>
        </p:spPr>
      </p:sp>
      <p:sp>
        <p:nvSpPr>
          <p:cNvPr id="3" name="TextBox 3"/>
          <p:cNvSpPr txBox="1"/>
          <p:nvPr/>
        </p:nvSpPr>
        <p:spPr>
          <a:xfrm rot="84293">
            <a:off x="753776" y="3209069"/>
            <a:ext cx="16487031" cy="2206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059"/>
              </a:lnSpc>
              <a:spcBef>
                <a:spcPct val="0"/>
              </a:spcBef>
            </a:pPr>
            <a:r>
              <a:rPr lang="en-US" sz="128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Спасибо за внимание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594806" y="8407400"/>
            <a:ext cx="1670566" cy="8646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Жураев Ф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8 - 21 ТМ</a:t>
            </a: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236</Words>
  <Application>Microsoft Office PowerPoint</Application>
  <PresentationFormat>Произвольный</PresentationFormat>
  <Paragraphs>39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Inter</vt:lpstr>
      <vt:lpstr>Arial</vt:lpstr>
      <vt:lpstr>Alice</vt:lpstr>
      <vt:lpstr>Calibri</vt:lpstr>
      <vt:lpstr>Montserrat</vt:lpstr>
      <vt:lpstr>Alice Bold</vt:lpstr>
      <vt:lpstr>Canva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 and White Simple Modern Architecture Presentation</dc:title>
  <cp:lastModifiedBy>FarruKh Raev</cp:lastModifiedBy>
  <cp:revision>2</cp:revision>
  <dcterms:created xsi:type="dcterms:W3CDTF">2006-08-16T00:00:00Z</dcterms:created>
  <dcterms:modified xsi:type="dcterms:W3CDTF">2024-10-27T19:53:08Z</dcterms:modified>
  <dc:identifier>DAGUyvVeLrY</dc:identifier>
</cp:coreProperties>
</file>

<file path=docProps/thumbnail.jpeg>
</file>